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9" r:id="rId4"/>
    <p:sldMasterId id="2147483709" r:id="rId5"/>
    <p:sldMasterId id="2147483719" r:id="rId6"/>
    <p:sldMasterId id="2147483729" r:id="rId7"/>
    <p:sldMasterId id="2147483739" r:id="rId8"/>
    <p:sldMasterId id="2147483760" r:id="rId9"/>
  </p:sldMasterIdLst>
  <p:notesMasterIdLst>
    <p:notesMasterId r:id="rId24"/>
  </p:notesMasterIdLst>
  <p:sldIdLst>
    <p:sldId id="269" r:id="rId10"/>
    <p:sldId id="298" r:id="rId11"/>
    <p:sldId id="299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00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ujitsu Infinity Pro" pitchFamily="2" charset="0"/>
      <p:regular r:id="rId29"/>
    </p:embeddedFont>
    <p:embeddedFont>
      <p:font typeface="Fujitsu Infinity Pro Bold" pitchFamily="2" charset="0"/>
      <p:bold r:id="rId30"/>
    </p:embeddedFont>
    <p:embeddedFont>
      <p:font typeface="Fujitsu Infinity Pro Bold It" pitchFamily="2" charset="0"/>
      <p:bold r:id="rId31"/>
    </p:embeddedFont>
    <p:embeddedFont>
      <p:font typeface="Fujitsu Infinity Pro ExtraBold" pitchFamily="2" charset="0"/>
      <p:bold r:id="rId32"/>
    </p:embeddedFont>
    <p:embeddedFont>
      <p:font typeface="Fujitsu Infinity Pro Italic" pitchFamily="2" charset="0"/>
      <p:regular r:id="rId33"/>
    </p:embeddedFont>
    <p:embeddedFont>
      <p:font typeface="Fujitsu Infinity Pro Light" panose="020B0604020202020204" charset="0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sman, Nadine" initials="WN" lastIdx="4" clrIdx="0">
    <p:extLst>
      <p:ext uri="{19B8F6BF-5375-455C-9EA6-DF929625EA0E}">
        <p15:presenceInfo xmlns:p15="http://schemas.microsoft.com/office/powerpoint/2012/main" userId="S::nadine.wintrich@fujitsu.com::1fea7844-feaa-419b-af9a-e6632cafca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7EF"/>
    <a:srgbClr val="D80084"/>
    <a:srgbClr val="2400B0"/>
    <a:srgbClr val="FFE700"/>
    <a:srgbClr val="EA0000"/>
    <a:srgbClr val="3C3C3C"/>
    <a:srgbClr val="6D6E70"/>
    <a:srgbClr val="FF8000"/>
    <a:srgbClr val="61D600"/>
    <a:srgbClr val="008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91EC7-39FE-4730-9B6B-81B669902F67}" v="892" dt="2022-12-23T19:56:19.882"/>
  </p1510:revLst>
</p1510:revInfo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2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12.xml"/><Relationship Id="rId34" Type="http://schemas.openxmlformats.org/officeDocument/2006/relationships/font" Target="fonts/font10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50265-1A2A-4F36-B026-2828228E98FC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B5C14-FDDA-4DCA-8851-D2922A29FE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511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2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0377" y="815340"/>
            <a:ext cx="4543221" cy="3512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89E51E4B-6446-4746-8ACA-43722C14BF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475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384" r="17384"/>
          <a:stretch/>
        </p:blipFill>
        <p:spPr>
          <a:xfrm>
            <a:off x="1" y="0"/>
            <a:ext cx="9143998" cy="5143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4800088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5" y="2876457"/>
            <a:ext cx="4784187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Fujitsu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1C8E14BD-F169-4FC1-9159-3FB57464F4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2877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12341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6194649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20750"/>
            <a:ext cx="4168582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3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4087844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19453"/>
            <a:ext cx="8567738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34308753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20750"/>
            <a:ext cx="4168582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4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981445354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347641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2002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81009" y="-15240"/>
            <a:ext cx="3762991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9559" y="815340"/>
            <a:ext cx="4543221" cy="351281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138594"/>
            <a:ext cx="3538555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90B4450D-3D39-48E0-AF74-3FAB298D73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2499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FE7ADD-E788-4784-B43B-444B252DFE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90561"/>
            <a:ext cx="6679409" cy="44529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6990" y="815340"/>
            <a:ext cx="4543221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  <a:solidFill>
            <a:schemeClr val="bg1">
              <a:alpha val="67000"/>
            </a:schemeClr>
          </a:solidFill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  <a:solidFill>
            <a:schemeClr val="bg1">
              <a:alpha val="67000"/>
            </a:schemeClr>
          </a:solidFill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710F4896-61A0-4CF3-AF43-FA21DE59CC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70793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2" y="0"/>
            <a:ext cx="9143996" cy="51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5CBCD81C-F0DE-4355-A483-57244F4A3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16695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12341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257100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49580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1886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2CDFFC0C-F993-4365-A947-FA67FDB66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3482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66662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36215312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880478303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66662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3514783017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542155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1170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80177" y="-15240"/>
            <a:ext cx="3763823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8727" y="815340"/>
            <a:ext cx="4543221" cy="35128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138594"/>
            <a:ext cx="3492379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4AB67976-3020-4AA7-8874-17F53BE157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4982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B252B52-F9BF-4CDD-A2C7-B953C2999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68435" y="-14009"/>
            <a:ext cx="2575564" cy="5163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4010"/>
            <a:ext cx="6568439" cy="516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6990" y="815340"/>
            <a:ext cx="4543220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678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91581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7" name="Picture 16" descr="Fujitsu">
            <a:extLst>
              <a:ext uri="{FF2B5EF4-FFF2-40B4-BE49-F238E27FC236}">
                <a16:creationId xmlns:a16="http://schemas.microsoft.com/office/drawing/2014/main" id="{3448F965-CF45-49DA-BBF1-10B8E73FA7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66787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DA44B20C-7368-44EB-981F-393D517233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24900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2" y="919453"/>
            <a:ext cx="8570932" cy="12341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35853096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70896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4" y="920750"/>
            <a:ext cx="4122549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1655413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19453"/>
            <a:ext cx="8579463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56148058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12341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2513554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20750"/>
            <a:ext cx="4133933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4484" y="920750"/>
            <a:ext cx="4152180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188163309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597122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DCE9859-93FE-4669-ADF3-188E2605C8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78470" y="0"/>
            <a:ext cx="376553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78471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028" y="815340"/>
            <a:ext cx="4543220" cy="35128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5" y="2138594"/>
            <a:ext cx="3494086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8B1AF5-6013-443B-8D34-BB504C1F20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458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6990" y="815340"/>
            <a:ext cx="4543220" cy="3512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3" name="Picture 12" descr="Fujitsu">
            <a:extLst>
              <a:ext uri="{FF2B5EF4-FFF2-40B4-BE49-F238E27FC236}">
                <a16:creationId xmlns:a16="http://schemas.microsoft.com/office/drawing/2014/main" id="{CA669FEC-340D-46E2-A61E-E9C16786CB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89751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6" cy="51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492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58296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Fujitsu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9" name="Picture 8" descr="Fujitsu">
            <a:extLst>
              <a:ext uri="{FF2B5EF4-FFF2-40B4-BE49-F238E27FC236}">
                <a16:creationId xmlns:a16="http://schemas.microsoft.com/office/drawing/2014/main" id="{2436CB2C-B4DE-4946-A0F1-16059034CA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6962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66169" cy="12341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68108704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27316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24076363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19453"/>
            <a:ext cx="8574700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4006405385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20750"/>
            <a:ext cx="4132686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17785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045815234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09895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96296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1206484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7617729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1170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80177" y="-15240"/>
            <a:ext cx="3763823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8727" y="815340"/>
            <a:ext cx="4543220" cy="35128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138594"/>
            <a:ext cx="3492379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3C36D2-4192-449E-A44B-589D5D8921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9904" y="0"/>
            <a:ext cx="1282513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3551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4209928-40DB-4516-8EEE-6C02A57F1C02}"/>
              </a:ext>
            </a:extLst>
          </p:cNvPr>
          <p:cNvSpPr txBox="1"/>
          <p:nvPr userDrawn="1"/>
        </p:nvSpPr>
        <p:spPr>
          <a:xfrm>
            <a:off x="373380" y="259080"/>
            <a:ext cx="83972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Fujitsu Infinity Pro font embed slide – please do not delete.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BC483-7E21-45ED-B951-C839D76B94C4}"/>
              </a:ext>
            </a:extLst>
          </p:cNvPr>
          <p:cNvSpPr txBox="1"/>
          <p:nvPr userDrawn="1"/>
        </p:nvSpPr>
        <p:spPr>
          <a:xfrm>
            <a:off x="373380" y="711517"/>
            <a:ext cx="8001000" cy="4093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Fujitsu Infinity Pro Light</a:t>
            </a:r>
            <a:b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 ABCDEFGHIJKLMNOPQRSTUVWXYZ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Light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Fujitsu Infinity Pro Regular</a:t>
            </a:r>
            <a:b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 ABCDEFGHIJKLMNOPQRSTUVWXYZ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Fujitsu Infinity Pro Italic</a:t>
            </a:r>
            <a:b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Italic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Fujitsu Infinity Pro Bold</a:t>
            </a:r>
            <a:b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Bold" pitchFamily="2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Fujitsu Infinity Pro Bold Italic</a:t>
            </a:r>
            <a:b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Bold It" pitchFamily="2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Fujitsu Infinity Pro Extra Bold</a:t>
            </a:r>
            <a:b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Extra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6303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919453"/>
            <a:ext cx="8572500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52309628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920750"/>
            <a:ext cx="4173344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3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20556833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492464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85241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85242" y="-15240"/>
            <a:ext cx="3758758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3792" y="815340"/>
            <a:ext cx="4543221" cy="351281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5677" y="2138594"/>
            <a:ext cx="3479289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CFBC2E7D-C006-4188-A832-514055E998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6154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CC67DFB-BC7F-40AA-99D2-3055A9B49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568436" y="0"/>
            <a:ext cx="2575561" cy="5143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6990" y="815340"/>
            <a:ext cx="4543221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492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33BB6620-633F-4581-BF9F-EAE6185440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83022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62640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71607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57" name="Picture 56" descr="Fujitsu">
            <a:extLst>
              <a:ext uri="{FF2B5EF4-FFF2-40B4-BE49-F238E27FC236}">
                <a16:creationId xmlns:a16="http://schemas.microsoft.com/office/drawing/2014/main" id="{FFC543E2-13C1-45AC-B194-E23209B99A6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6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</p:sldLayoutIdLst>
  <p:transition spd="slow"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D80084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1">
          <p15:clr>
            <a:srgbClr val="F26B43"/>
          </p15:clr>
        </p15:guide>
        <p15:guide id="4" pos="5581">
          <p15:clr>
            <a:srgbClr val="F26B43"/>
          </p15:clr>
        </p15:guide>
        <p15:guide id="6" orient="horz" pos="179">
          <p15:clr>
            <a:srgbClr val="F26B43"/>
          </p15:clr>
        </p15:guide>
        <p15:guide id="7" orient="horz" pos="3064">
          <p15:clr>
            <a:srgbClr val="F26B43"/>
          </p15:clr>
        </p15:guide>
        <p15:guide id="8" orient="horz" pos="5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63148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71607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42E451AE-B0A2-4CEE-B15A-C67E6B0200A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EA00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61" userDrawn="1">
          <p15:clr>
            <a:srgbClr val="F26B43"/>
          </p15:clr>
        </p15:guide>
        <p15:guide id="6" orient="horz" pos="18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71607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A2EFCD49-D79D-455B-979D-5F3B1659606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2400B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8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65573"/>
            <a:ext cx="760608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68432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03614EFE-39C1-40B3-9BA6-75054F9DB6B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5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008224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6" orient="horz" pos="179" userDrawn="1">
          <p15:clr>
            <a:srgbClr val="F26B43"/>
          </p15:clr>
        </p15:guide>
        <p15:guide id="7" orient="horz" pos="306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445F5-2AB6-42F6-8A8D-910028CCE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172800"/>
            <a:ext cx="7560365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231" y="925193"/>
            <a:ext cx="8563669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D5D414C8-40EB-4A06-9114-939B5FDAF00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FF80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6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79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3C956D-7DF6-4318-8209-4E823359335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6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84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0FB9-8F96-4635-9B67-2F512AC67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Testsigma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922430-FB17-42BA-ABF3-611E63A6B8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Capabilities</a:t>
            </a:r>
          </a:p>
        </p:txBody>
      </p:sp>
    </p:spTree>
    <p:extLst>
      <p:ext uri="{BB962C8B-B14F-4D97-AF65-F5344CB8AC3E}">
        <p14:creationId xmlns:p14="http://schemas.microsoft.com/office/powerpoint/2010/main" val="3924769766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Test Plan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559AA-1DCA-43B3-B4F3-2E31B8901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74107" cy="387798"/>
          </a:xfrm>
        </p:spPr>
        <p:txBody>
          <a:bodyPr/>
          <a:lstStyle/>
          <a:p>
            <a:r>
              <a:rPr lang="en-US" sz="1400" dirty="0"/>
              <a:t>Test plan details and identifies test items, the features to be tested, the testing tasks, the test environment, the test design techniques and so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7F544-BCC0-AFD0-722E-CF95D538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1307251"/>
            <a:ext cx="8361109" cy="34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1390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Test Plan - Cont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9EC05-242A-5F66-57E9-F8A24392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933179"/>
            <a:ext cx="5914461" cy="372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971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Test Result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53864-3AB4-D0A4-8C47-C7610C92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5" y="885878"/>
            <a:ext cx="7426037" cy="38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5785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Test Integration with Azure DevOps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6A969-96FE-9FE8-D6A6-8A58C3B3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955964"/>
            <a:ext cx="7451145" cy="37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4817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Test Result </a:t>
            </a:r>
            <a:r>
              <a:rPr lang="en-US"/>
              <a:t>in Azure DevOps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D84E7E-5C78-6796-B038-1532B488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915638"/>
            <a:ext cx="7516091" cy="37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4204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/>
              <a:t>Test Capabilities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559AA-1DCA-43B3-B4F3-2E31B8901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74107" cy="2424253"/>
          </a:xfrm>
        </p:spPr>
        <p:txBody>
          <a:bodyPr/>
          <a:lstStyle/>
          <a:p>
            <a:r>
              <a:rPr lang="en-US" sz="1400" dirty="0"/>
              <a:t>Scriptless testing tools reduce or eliminate the amount of scripting involved in the creation of automated tests.</a:t>
            </a:r>
          </a:p>
          <a:p>
            <a:pPr lvl="1"/>
            <a:r>
              <a:rPr lang="en-US" sz="1200" dirty="0"/>
              <a:t>Participation of Business Analyst and Subject Matter Experts</a:t>
            </a:r>
          </a:p>
          <a:p>
            <a:pPr lvl="1"/>
            <a:r>
              <a:rPr lang="en-US" sz="1200" dirty="0"/>
              <a:t>Large test suites can be automated faster</a:t>
            </a:r>
            <a:endParaRPr lang="en-US" sz="1400" dirty="0"/>
          </a:p>
          <a:p>
            <a:r>
              <a:rPr lang="en-US" sz="1400" dirty="0"/>
              <a:t>Testsigma is a Scriptless testing tool</a:t>
            </a:r>
          </a:p>
          <a:p>
            <a:pPr lvl="1"/>
            <a:r>
              <a:rPr lang="en-US" sz="1200" dirty="0"/>
              <a:t>Create Automated Tests using plain English</a:t>
            </a:r>
          </a:p>
          <a:p>
            <a:pPr lvl="1"/>
            <a:r>
              <a:rPr lang="en-US" sz="1200" dirty="0"/>
              <a:t>Group tests into Test Suites</a:t>
            </a:r>
          </a:p>
          <a:p>
            <a:pPr lvl="1"/>
            <a:r>
              <a:rPr lang="en-US" sz="1200" dirty="0"/>
              <a:t>Integrate with popular CI/CD tools including Azure DevOps</a:t>
            </a:r>
          </a:p>
          <a:p>
            <a:pPr lvl="1"/>
            <a:r>
              <a:rPr lang="en-US" sz="1200" dirty="0"/>
              <a:t>Watch a video of test execution</a:t>
            </a:r>
          </a:p>
          <a:p>
            <a:pPr lvl="1"/>
            <a:r>
              <a:rPr lang="en-US" sz="1200" dirty="0"/>
              <a:t>Configure on which OS and browsers will test execute (Cross Browser Testing)</a:t>
            </a:r>
          </a:p>
          <a:p>
            <a:pPr marL="342900" lvl="1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402394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Projects and Applications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559AA-1DCA-43B3-B4F3-2E31B8901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74107" cy="950911"/>
          </a:xfrm>
        </p:spPr>
        <p:txBody>
          <a:bodyPr/>
          <a:lstStyle/>
          <a:p>
            <a:r>
              <a:rPr lang="en-US" sz="1400" dirty="0"/>
              <a:t>Each project can have many applications and there are many types of applications</a:t>
            </a:r>
          </a:p>
          <a:p>
            <a:pPr lvl="1"/>
            <a:r>
              <a:rPr lang="en-US" sz="1200" dirty="0"/>
              <a:t>Web Application</a:t>
            </a:r>
          </a:p>
          <a:p>
            <a:pPr lvl="1"/>
            <a:r>
              <a:rPr lang="en-US" sz="1200" dirty="0"/>
              <a:t>REST API</a:t>
            </a:r>
          </a:p>
          <a:p>
            <a:pPr lvl="1"/>
            <a:r>
              <a:rPr lang="en-US" sz="1200" dirty="0"/>
              <a:t>Mobile Application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97F44-186D-435C-209F-DB3C9EB5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1971683"/>
            <a:ext cx="6031941" cy="27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1384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Test Cases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559AA-1DCA-43B3-B4F3-2E31B8901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74107" cy="777729"/>
          </a:xfrm>
        </p:spPr>
        <p:txBody>
          <a:bodyPr/>
          <a:lstStyle/>
          <a:p>
            <a:r>
              <a:rPr lang="en-US" sz="1400" dirty="0"/>
              <a:t>Each application can have many test cases</a:t>
            </a:r>
          </a:p>
          <a:p>
            <a:pPr lvl="1"/>
            <a:r>
              <a:rPr lang="en-US" sz="1200" dirty="0"/>
              <a:t>AccountPage</a:t>
            </a:r>
          </a:p>
          <a:p>
            <a:pPr lvl="1"/>
            <a:r>
              <a:rPr lang="en-US" sz="1200" dirty="0"/>
              <a:t>HomePage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95BD9-CD32-E8B5-BD52-F37D2F8E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6" y="1870364"/>
            <a:ext cx="8501235" cy="26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0431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Home Page Test Case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E9FEF-A251-71C0-A0B6-F5D11B92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837785"/>
            <a:ext cx="8707582" cy="34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3301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Account Page Test Case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B5E3E-DA56-8E70-F2CE-66CF98A53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822138"/>
            <a:ext cx="7363691" cy="38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0290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Group Test Cases By Requirement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559AA-1DCA-43B3-B4F3-2E31B8901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74107" cy="1656864"/>
          </a:xfrm>
        </p:spPr>
        <p:txBody>
          <a:bodyPr/>
          <a:lstStyle/>
          <a:p>
            <a:r>
              <a:rPr lang="en-US" sz="1400" dirty="0"/>
              <a:t>Organize your test cases based on Requirements</a:t>
            </a:r>
          </a:p>
          <a:p>
            <a:r>
              <a:rPr lang="en-US" sz="1400" dirty="0"/>
              <a:t>There are many 'requirement types'</a:t>
            </a:r>
          </a:p>
          <a:p>
            <a:pPr lvl="1"/>
            <a:r>
              <a:rPr lang="en-US" sz="1200" dirty="0"/>
              <a:t>Customer Requirements:</a:t>
            </a:r>
          </a:p>
          <a:p>
            <a:pPr lvl="1"/>
            <a:r>
              <a:rPr lang="en-US" sz="1200" dirty="0"/>
              <a:t>User Interface Requirements</a:t>
            </a:r>
          </a:p>
          <a:p>
            <a:pPr lvl="1"/>
            <a:r>
              <a:rPr lang="en-US" sz="1200" dirty="0"/>
              <a:t>Functional Requirements</a:t>
            </a:r>
          </a:p>
          <a:p>
            <a:pPr lvl="1"/>
            <a:r>
              <a:rPr lang="en-US" sz="1200" dirty="0"/>
              <a:t>Non-Functional Requirements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14B7E-9FAD-9E24-B54A-18C3486F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" y="2417617"/>
            <a:ext cx="5678085" cy="23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7454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Environment-based Test Data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559AA-1DCA-43B3-B4F3-2E31B8901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74107" cy="1574365"/>
          </a:xfrm>
        </p:spPr>
        <p:txBody>
          <a:bodyPr/>
          <a:lstStyle/>
          <a:p>
            <a:r>
              <a:rPr lang="en-US" sz="1400" dirty="0"/>
              <a:t>Ensure that the application behaves correctly in different environments, such as development, testing, staging, and production</a:t>
            </a:r>
          </a:p>
          <a:p>
            <a:r>
              <a:rPr lang="en-US" sz="1400" dirty="0"/>
              <a:t>Environment-based test data refers to data that is specific to the environment in which the application is being tested.</a:t>
            </a:r>
          </a:p>
          <a:p>
            <a:pPr lvl="1"/>
            <a:r>
              <a:rPr lang="en-US" sz="1200" dirty="0"/>
              <a:t>server names</a:t>
            </a:r>
          </a:p>
          <a:p>
            <a:pPr lvl="1"/>
            <a:r>
              <a:rPr lang="en-US" sz="1200" dirty="0"/>
              <a:t>port numbers</a:t>
            </a:r>
          </a:p>
          <a:p>
            <a:pPr lvl="1"/>
            <a:r>
              <a:rPr lang="en-US" sz="1200" dirty="0"/>
              <a:t>database credential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CF532-C541-4552-ECA9-D35E3F4F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2" y="2571751"/>
            <a:ext cx="4120014" cy="222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2274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C3AF-AF3B-40ED-8F67-28F8872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172800"/>
            <a:ext cx="7590845" cy="387798"/>
          </a:xfrm>
        </p:spPr>
        <p:txBody>
          <a:bodyPr/>
          <a:lstStyle/>
          <a:p>
            <a:r>
              <a:rPr lang="en-US" dirty="0"/>
              <a:t>Test Suite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559AA-1DCA-43B3-B4F3-2E31B8901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74107" cy="193899"/>
          </a:xfrm>
        </p:spPr>
        <p:txBody>
          <a:bodyPr/>
          <a:lstStyle/>
          <a:p>
            <a:r>
              <a:rPr lang="en-US" sz="1400" dirty="0"/>
              <a:t>The Test Suite is a set of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6F249-6642-20A6-9AF3-5D3E604A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1267274"/>
            <a:ext cx="8097982" cy="353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1407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Red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Standard-FJ-UNCLASSIFIED_Dec21.potx" id="{52A97B9C-6D8C-4924-8909-56A82AA7FC56}" vid="{0148F758-9440-4775-A9EA-A05192DAB68D}"/>
    </a:ext>
  </a:extLst>
</a:theme>
</file>

<file path=ppt/theme/theme2.xml><?xml version="1.0" encoding="utf-8"?>
<a:theme xmlns:a="http://schemas.openxmlformats.org/drawingml/2006/main" name="Orange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Standard-FJ-UNCLASSIFIED_Dec21.potx" id="{52A97B9C-6D8C-4924-8909-56A82AA7FC56}" vid="{1BEDE8D7-74BC-4263-B3BA-C4ACA26511A9}"/>
    </a:ext>
  </a:extLst>
</a:theme>
</file>

<file path=ppt/theme/theme3.xml><?xml version="1.0" encoding="utf-8"?>
<a:theme xmlns:a="http://schemas.openxmlformats.org/drawingml/2006/main" name="Blue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Standard-FJ-UNCLASSIFIED_Dec21.potx" id="{52A97B9C-6D8C-4924-8909-56A82AA7FC56}" vid="{AF5FC366-A9B4-4B2D-908E-072F6B27DACA}"/>
    </a:ext>
  </a:extLst>
</a:theme>
</file>

<file path=ppt/theme/theme4.xml><?xml version="1.0" encoding="utf-8"?>
<a:theme xmlns:a="http://schemas.openxmlformats.org/drawingml/2006/main" name="Green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Standard-FJ-UNCLASSIFIED_Dec21.potx" id="{52A97B9C-6D8C-4924-8909-56A82AA7FC56}" vid="{DF542710-0E01-497F-BD93-5731BC462F9D}"/>
    </a:ext>
  </a:extLst>
</a:theme>
</file>

<file path=ppt/theme/theme5.xml><?xml version="1.0" encoding="utf-8"?>
<a:theme xmlns:a="http://schemas.openxmlformats.org/drawingml/2006/main" name="Yellow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Standard-FJ-UNCLASSIFIED_Dec21.potx" id="{52A97B9C-6D8C-4924-8909-56A82AA7FC56}" vid="{01E1FE5C-D8F7-402C-8566-BC8AD83F3DD7}"/>
    </a:ext>
  </a:extLst>
</a:theme>
</file>

<file path=ppt/theme/theme6.xml><?xml version="1.0" encoding="utf-8"?>
<a:theme xmlns:a="http://schemas.openxmlformats.org/drawingml/2006/main" name="Font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Standard-FJ-UNCLASSIFIED_Dec21.potx" id="{52A97B9C-6D8C-4924-8909-56A82AA7FC56}" vid="{42CDFCE9-FB3A-4B43-9730-591EA19B3E45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218f0c-592a-4d2b-a5f8-70bd893cb518" xsi:nil="true"/>
    <lcf76f155ced4ddcb4097134ff3c332f xmlns="c93efbb1-5369-43ab-898e-e0c3b355e01c">
      <Terms xmlns="http://schemas.microsoft.com/office/infopath/2007/PartnerControls"/>
    </lcf76f155ced4ddcb4097134ff3c332f>
    <Status xmlns="c93efbb1-5369-43ab-898e-e0c3b355e01c" xsi:nil="true"/>
    <WIPNotes xmlns="c93efbb1-5369-43ab-898e-e0c3b355e01c" xsi:nil="true"/>
    <_Flow_SignoffStatus xmlns="c93efbb1-5369-43ab-898e-e0c3b355e01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0E3EDEABFE204BAD62105CBDB0055D" ma:contentTypeVersion="18" ma:contentTypeDescription="Create a new document." ma:contentTypeScope="" ma:versionID="536d99e5740e952edc833568b6ac20cc">
  <xsd:schema xmlns:xsd="http://www.w3.org/2001/XMLSchema" xmlns:xs="http://www.w3.org/2001/XMLSchema" xmlns:p="http://schemas.microsoft.com/office/2006/metadata/properties" xmlns:ns2="f7218f0c-592a-4d2b-a5f8-70bd893cb518" xmlns:ns3="c93efbb1-5369-43ab-898e-e0c3b355e01c" targetNamespace="http://schemas.microsoft.com/office/2006/metadata/properties" ma:root="true" ma:fieldsID="02d53fd1de7f466a2f0f6847ca31d0fe" ns2:_="" ns3:_="">
    <xsd:import namespace="f7218f0c-592a-4d2b-a5f8-70bd893cb518"/>
    <xsd:import namespace="c93efbb1-5369-43ab-898e-e0c3b355e01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Status" minOccurs="0"/>
                <xsd:element ref="ns3:_Flow_SignoffStatus" minOccurs="0"/>
                <xsd:element ref="ns3:WIPNote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218f0c-592a-4d2b-a5f8-70bd893cb51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7d37ff4b-a4e7-4193-8d29-2eea58e2037a}" ma:internalName="TaxCatchAll" ma:showField="CatchAllData" ma:web="f7218f0c-592a-4d2b-a5f8-70bd893cb5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3efbb1-5369-43ab-898e-e0c3b355e0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Status" ma:index="20" nillable="true" ma:displayName="Status" ma:format="Dropdown" ma:indexed="true" ma:internalName="Status">
      <xsd:simpleType>
        <xsd:restriction base="dms:Choice">
          <xsd:enumeration value="Submitted"/>
          <xsd:enumeration value="ESDC Deliverable"/>
          <xsd:enumeration value="Fujitsu Internal ONLY"/>
          <xsd:enumeration value="Review FJ PMO"/>
          <xsd:enumeration value="Not ESDC Deliverable"/>
          <xsd:enumeration value="In Progress - Editing"/>
          <xsd:enumeration value="DRAFT"/>
          <xsd:enumeration value="Published Fujitsu Internal"/>
          <xsd:enumeration value="OLD Version No further updates"/>
          <xsd:enumeration value="FINAL"/>
          <xsd:enumeration value="Pending PM Review"/>
          <xsd:enumeration value="NOT Submitted"/>
        </xsd:restriction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  <xsd:element name="WIPNotes" ma:index="22" nillable="true" ma:displayName="WIP Notes" ma:description="Align diagrams with documents" ma:format="Dropdown" ma:internalName="WIPNote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Main"/>
                        <xsd:enumeration value="BATT"/>
                        <xsd:enumeration value="ETL"/>
                        <xsd:enumeration value="Curam"/>
                        <xsd:enumeration value="Job Scheduler OpCon"/>
                        <xsd:enumeration value="TBD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bc4fd492-276b-4614-b3af-3a4c63b563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665F6F-9C40-426F-BA57-9DC0FA4E732B}">
  <ds:schemaRefs>
    <ds:schemaRef ds:uri="c93efbb1-5369-43ab-898e-e0c3b355e01c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f7218f0c-592a-4d2b-a5f8-70bd893cb518"/>
  </ds:schemaRefs>
</ds:datastoreItem>
</file>

<file path=customXml/itemProps2.xml><?xml version="1.0" encoding="utf-8"?>
<ds:datastoreItem xmlns:ds="http://schemas.openxmlformats.org/officeDocument/2006/customXml" ds:itemID="{F7CCDC03-0431-416D-80A2-40E58D4E97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ACC671-B630-4182-85D0-D0672E29A155}">
  <ds:schemaRefs>
    <ds:schemaRef ds:uri="c93efbb1-5369-43ab-898e-e0c3b355e01c"/>
    <ds:schemaRef ds:uri="f7218f0c-592a-4d2b-a5f8-70bd893cb5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</TotalTime>
  <Words>260</Words>
  <Application>Microsoft Office PowerPoint</Application>
  <PresentationFormat>On-screen Show (16:9)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Fujitsu Infinity Pro Bold</vt:lpstr>
      <vt:lpstr>Arial</vt:lpstr>
      <vt:lpstr>Fujitsu Infinity Pro</vt:lpstr>
      <vt:lpstr>Fujitsu Infinity Pro Light</vt:lpstr>
      <vt:lpstr>Fujitsu Infinity Pro Bold It</vt:lpstr>
      <vt:lpstr>Fujitsu Infinity Pro ExtraBold</vt:lpstr>
      <vt:lpstr>Calibri</vt:lpstr>
      <vt:lpstr>Fujitsu Infinity Pro Italic</vt:lpstr>
      <vt:lpstr>Red Theme</vt:lpstr>
      <vt:lpstr>Orange Theme</vt:lpstr>
      <vt:lpstr>Blue Theme</vt:lpstr>
      <vt:lpstr>Green Theme</vt:lpstr>
      <vt:lpstr>Yellow Theme</vt:lpstr>
      <vt:lpstr>Font Theme</vt:lpstr>
      <vt:lpstr>Testsigma</vt:lpstr>
      <vt:lpstr>Test Capabilities</vt:lpstr>
      <vt:lpstr>Projects and Applications</vt:lpstr>
      <vt:lpstr>Test Cases</vt:lpstr>
      <vt:lpstr>Home Page Test Case</vt:lpstr>
      <vt:lpstr>Account Page Test Case</vt:lpstr>
      <vt:lpstr>Group Test Cases By Requirement</vt:lpstr>
      <vt:lpstr>Environment-based Test Data</vt:lpstr>
      <vt:lpstr>Test Suite</vt:lpstr>
      <vt:lpstr>Test Plan</vt:lpstr>
      <vt:lpstr>Test Plan - Cont</vt:lpstr>
      <vt:lpstr>Test Result</vt:lpstr>
      <vt:lpstr>Test Integration with Azure DevOps</vt:lpstr>
      <vt:lpstr>Test Result in Azure DevOps</vt:lpstr>
    </vt:vector>
  </TitlesOfParts>
  <Company>Fujitsu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Fujitsu Presentation</dc:title>
  <dc:creator>Skeates, Dale</dc:creator>
  <cp:lastModifiedBy>Yang, Tom</cp:lastModifiedBy>
  <cp:revision>189</cp:revision>
  <dcterms:created xsi:type="dcterms:W3CDTF">2021-11-05T15:45:08Z</dcterms:created>
  <dcterms:modified xsi:type="dcterms:W3CDTF">2023-03-13T22:26:47Z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0x010100560E3EDEABFE204BAD62105CBDB0055D</vt:lpwstr>
  </property>
  <property fmtid="{D5CDD505-2E9C-101B-9397-08002B2CF9AE}" pid="3" name="MediaServiceImageTags">
    <vt:lpwstr/>
  </property>
  <property fmtid="{D5CDD505-2E9C-101B-9397-08002B2CF9AE}" pid="4" name="MSIP_Label_a7295cc1-d279-42ac-ab4d-3b0f4fece050_Enabled">
    <vt:lpwstr>true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etDate">
    <vt:lpwstr>2022-12-20T16:27:05Z</vt:lpwstr>
  </property>
  <property fmtid="{D5CDD505-2E9C-101B-9397-08002B2CF9AE}" pid="7" name="MSIP_Label_a7295cc1-d279-42ac-ab4d-3b0f4fece050_ActionId">
    <vt:lpwstr>65491be1-0569-42b6-8efd-211ddf05be52</vt:lpwstr>
  </property>
  <property fmtid="{D5CDD505-2E9C-101B-9397-08002B2CF9AE}" pid="8" name="MSIP_Label_a7295cc1-d279-42ac-ab4d-3b0f4fece050_SiteId">
    <vt:lpwstr>a19f121d-81e1-4858-a9d8-736e267fd4c7</vt:lpwstr>
  </property>
  <property fmtid="{D5CDD505-2E9C-101B-9397-08002B2CF9AE}" pid="9" name="MSIP_Label_a7295cc1-d279-42ac-ab4d-3b0f4fece050_Method">
    <vt:lpwstr>Standard</vt:lpwstr>
  </property>
  <property fmtid="{D5CDD505-2E9C-101B-9397-08002B2CF9AE}" pid="10" name="MSIP_Label_a7295cc1-d279-42ac-ab4d-3b0f4fece050_ContentBits">
    <vt:lpwstr>0</vt:lpwstr>
  </property>
</Properties>
</file>